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F60FB-43BA-48C3-A350-60D98F31D5BE}" type="datetimeFigureOut">
              <a:rPr lang="vi-VN" smtClean="0"/>
              <a:t>17/12/2021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982A7-79BD-4A9A-8D92-45BBAA242E3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31828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F60FB-43BA-48C3-A350-60D98F31D5BE}" type="datetimeFigureOut">
              <a:rPr lang="vi-VN" smtClean="0"/>
              <a:t>17/12/2021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982A7-79BD-4A9A-8D92-45BBAA242E3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44880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F60FB-43BA-48C3-A350-60D98F31D5BE}" type="datetimeFigureOut">
              <a:rPr lang="vi-VN" smtClean="0"/>
              <a:t>17/12/2021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982A7-79BD-4A9A-8D92-45BBAA242E3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98459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F60FB-43BA-48C3-A350-60D98F31D5BE}" type="datetimeFigureOut">
              <a:rPr lang="vi-VN" smtClean="0"/>
              <a:t>17/12/2021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982A7-79BD-4A9A-8D92-45BBAA242E3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88933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F60FB-43BA-48C3-A350-60D98F31D5BE}" type="datetimeFigureOut">
              <a:rPr lang="vi-VN" smtClean="0"/>
              <a:t>17/12/2021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982A7-79BD-4A9A-8D92-45BBAA242E3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30341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F60FB-43BA-48C3-A350-60D98F31D5BE}" type="datetimeFigureOut">
              <a:rPr lang="vi-VN" smtClean="0"/>
              <a:t>17/12/2021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982A7-79BD-4A9A-8D92-45BBAA242E3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80907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F60FB-43BA-48C3-A350-60D98F31D5BE}" type="datetimeFigureOut">
              <a:rPr lang="vi-VN" smtClean="0"/>
              <a:t>17/12/2021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982A7-79BD-4A9A-8D92-45BBAA242E3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99963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F60FB-43BA-48C3-A350-60D98F31D5BE}" type="datetimeFigureOut">
              <a:rPr lang="vi-VN" smtClean="0"/>
              <a:t>17/12/2021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982A7-79BD-4A9A-8D92-45BBAA242E3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87259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F60FB-43BA-48C3-A350-60D98F31D5BE}" type="datetimeFigureOut">
              <a:rPr lang="vi-VN" smtClean="0"/>
              <a:t>17/12/2021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982A7-79BD-4A9A-8D92-45BBAA242E3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06486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F60FB-43BA-48C3-A350-60D98F31D5BE}" type="datetimeFigureOut">
              <a:rPr lang="vi-VN" smtClean="0"/>
              <a:t>17/12/2021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982A7-79BD-4A9A-8D92-45BBAA242E3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9744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F60FB-43BA-48C3-A350-60D98F31D5BE}" type="datetimeFigureOut">
              <a:rPr lang="vi-VN" smtClean="0"/>
              <a:t>17/12/2021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982A7-79BD-4A9A-8D92-45BBAA242E3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95656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F60FB-43BA-48C3-A350-60D98F31D5BE}" type="datetimeFigureOut">
              <a:rPr lang="vi-VN" smtClean="0"/>
              <a:t>17/12/2021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982A7-79BD-4A9A-8D92-45BBAA242E3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07172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700808"/>
            <a:ext cx="9175335" cy="25202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-43874" y="764704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b="1" cap="all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CHƯƠNG </a:t>
            </a:r>
            <a:r>
              <a:rPr lang="en-US" sz="2800" b="1" cap="all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v   di truyền học người</a:t>
            </a:r>
            <a:endParaRPr lang="vi-VN" sz="2800" b="1" cap="all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9183" y="1988840"/>
            <a:ext cx="8301755" cy="193899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000" b="1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29</a:t>
            </a:r>
            <a:endParaRPr lang="en-US" sz="4000" b="1" smtClean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BỆNH VÀ TẬT DI TRUYỀN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Ở NGƯỜI</a:t>
            </a:r>
            <a:endParaRPr lang="en-US" sz="4000" b="1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922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0813" y="397343"/>
            <a:ext cx="84531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 vài bệnh di truyền ở người</a:t>
            </a:r>
            <a:endParaRPr lang="vi-VN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37558" y="0"/>
            <a:ext cx="543078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00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29. Bệnh và tật di truyền ở người</a:t>
            </a:r>
            <a:endParaRPr lang="vi-VN" sz="200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814183"/>
              </p:ext>
            </p:extLst>
          </p:nvPr>
        </p:nvGraphicFramePr>
        <p:xfrm>
          <a:off x="251520" y="956300"/>
          <a:ext cx="8784976" cy="51353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656184"/>
                <a:gridCol w="2807172"/>
                <a:gridCol w="4321620"/>
              </a:tblGrid>
              <a:tr h="6999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Tên bệnh</a:t>
                      </a:r>
                      <a:endParaRPr lang="vi-VN" sz="24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Đặc điểm di truyền</a:t>
                      </a:r>
                      <a:endParaRPr lang="vi-VN" sz="24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Biểu hiện bên ngoài</a:t>
                      </a:r>
                      <a:endParaRPr lang="vi-VN" sz="24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2167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Bệnh Đao</a:t>
                      </a:r>
                      <a:endParaRPr lang="vi-VN" sz="24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Cặp NST số 21 có 3 NST</a:t>
                      </a:r>
                      <a:endParaRPr lang="vi-VN" sz="24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Bé, lùn, cổ rụt, má phệ, miệng hơi há, lưỡi hơi thè ra, mắt hơi sâu và 1 mí, ngón tay ngắn</a:t>
                      </a:r>
                      <a:r>
                        <a:rPr lang="nl-NL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nl-NL" sz="240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trí</a:t>
                      </a:r>
                      <a:r>
                        <a:rPr lang="nl-NL" sz="2400" baseline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tuệ kém phát triển</a:t>
                      </a:r>
                      <a:r>
                        <a:rPr lang="nl-NL" sz="240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nl-NL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không có con.</a:t>
                      </a:r>
                      <a:endParaRPr lang="vi-VN" sz="24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329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Bệnh Tơcnơ</a:t>
                      </a:r>
                      <a:endParaRPr lang="vi-VN" sz="24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Cặp NST số 23 ở nữ chỉ có 1 NST (X)</a:t>
                      </a:r>
                      <a:endParaRPr lang="vi-VN" sz="24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Lùn, cổ ngắn, là nữ</a:t>
                      </a:r>
                      <a:endParaRPr lang="vi-VN" sz="2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Tuyến vú không phát triển, mất trí, không có con.</a:t>
                      </a:r>
                      <a:endParaRPr lang="vi-VN" sz="24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77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Bệnh bạch tạng</a:t>
                      </a:r>
                      <a:endParaRPr lang="vi-VN" sz="24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Đột biến gen lặn</a:t>
                      </a:r>
                      <a:endParaRPr lang="vi-VN" sz="24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Da và tóc màu tóc trắng.</a:t>
                      </a:r>
                      <a:endParaRPr lang="vi-VN" sz="2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Mắt hồng</a:t>
                      </a:r>
                      <a:endParaRPr lang="vi-VN" sz="24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34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Bệnh câm điếc bẩm sinh</a:t>
                      </a:r>
                      <a:endParaRPr lang="vi-VN" sz="24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Đột biến gen lặn</a:t>
                      </a:r>
                      <a:endParaRPr lang="vi-VN" sz="24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Câm điếc bẩm sinh.</a:t>
                      </a:r>
                      <a:endParaRPr lang="vi-VN" sz="24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496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0021" y="400110"/>
            <a:ext cx="84531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 số tật di truyền ở người</a:t>
            </a:r>
            <a:endParaRPr lang="vi-VN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37558" y="0"/>
            <a:ext cx="543078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00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29. Bệnh và tật di truyền ở người</a:t>
            </a:r>
            <a:endParaRPr lang="vi-VN" sz="200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217" y="1052736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Đột biến nhiễm sắc thể và đột biến gen gây ra các dị tật bẩm sinh ở người.</a:t>
            </a:r>
            <a:endParaRPr lang="vi-VN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0271" y="2391271"/>
            <a:ext cx="8565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*Tham khảo một số hình ảnh trong SGK.</a:t>
            </a:r>
            <a:endParaRPr lang="vi-VN" sz="2400" i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553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0020" y="400110"/>
            <a:ext cx="91239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Các biện pháp hạn chế phát sinh tật, bệnh di truyền</a:t>
            </a:r>
            <a:endParaRPr lang="vi-VN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37558" y="0"/>
            <a:ext cx="543078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00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29. Bệnh và tật di truyền ở người</a:t>
            </a:r>
            <a:endParaRPr lang="vi-VN" sz="200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9521" y="1000983"/>
            <a:ext cx="878497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nl-NL" sz="3200" b="1" i="1" smtClean="0">
                <a:latin typeface="Times New Roman" pitchFamily="18" charset="0"/>
                <a:cs typeface="Times New Roman" pitchFamily="18" charset="0"/>
              </a:rPr>
              <a:t>Nguyên </a:t>
            </a:r>
            <a:r>
              <a:rPr lang="nl-NL" sz="3200" b="1" i="1">
                <a:latin typeface="Times New Roman" pitchFamily="18" charset="0"/>
                <a:cs typeface="Times New Roman" pitchFamily="18" charset="0"/>
              </a:rPr>
              <a:t>nhân:</a:t>
            </a:r>
            <a:endParaRPr lang="vi-VN" sz="3200" b="1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nl-NL" sz="3200">
                <a:latin typeface="Times New Roman" pitchFamily="18" charset="0"/>
                <a:cs typeface="Times New Roman" pitchFamily="18" charset="0"/>
              </a:rPr>
              <a:t>+ Do các tác nhân vật lí, hóa học trong tự nhiên.</a:t>
            </a:r>
            <a:endParaRPr lang="vi-VN" sz="3200" b="1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nl-NL" sz="3200">
                <a:latin typeface="Times New Roman" pitchFamily="18" charset="0"/>
                <a:cs typeface="Times New Roman" pitchFamily="18" charset="0"/>
              </a:rPr>
              <a:t>+ Do ô nhiễm môi trường.</a:t>
            </a:r>
            <a:endParaRPr lang="vi-VN" sz="3200" b="1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nl-NL" sz="3200">
                <a:latin typeface="Times New Roman" pitchFamily="18" charset="0"/>
                <a:cs typeface="Times New Roman" pitchFamily="18" charset="0"/>
              </a:rPr>
              <a:t>+ Do rối loạn trao đổi chất nội </a:t>
            </a:r>
            <a:r>
              <a:rPr lang="nl-NL" sz="3200">
                <a:latin typeface="Times New Roman" pitchFamily="18" charset="0"/>
                <a:cs typeface="Times New Roman" pitchFamily="18" charset="0"/>
              </a:rPr>
              <a:t>bào</a:t>
            </a:r>
            <a:r>
              <a:rPr lang="nl-NL" sz="32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686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0020" y="400110"/>
            <a:ext cx="91239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Các biện pháp hạn chế phát sinh tật, bệnh di truyền</a:t>
            </a:r>
            <a:endParaRPr lang="vi-VN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37558" y="0"/>
            <a:ext cx="543078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00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29. Bệnh và tật di truyền ở người</a:t>
            </a:r>
            <a:endParaRPr lang="vi-VN" sz="200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7533" y="1139261"/>
            <a:ext cx="856895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nl-NL" sz="3200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3200" b="1" i="1">
                <a:latin typeface="Times New Roman" pitchFamily="18" charset="0"/>
                <a:cs typeface="Times New Roman" pitchFamily="18" charset="0"/>
              </a:rPr>
              <a:t>Biện pháp hạn chế:</a:t>
            </a:r>
            <a:endParaRPr lang="vi-VN" sz="3200" b="1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nl-NL" sz="3200">
                <a:latin typeface="Times New Roman" pitchFamily="18" charset="0"/>
                <a:cs typeface="Times New Roman" pitchFamily="18" charset="0"/>
              </a:rPr>
              <a:t>+ Hạn chế các hoạt động gây ô nhiễm môi trường.</a:t>
            </a:r>
            <a:endParaRPr lang="vi-VN" sz="3200" b="1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nl-NL" sz="3200">
                <a:latin typeface="Times New Roman" pitchFamily="18" charset="0"/>
                <a:cs typeface="Times New Roman" pitchFamily="18" charset="0"/>
              </a:rPr>
              <a:t>+ Sử dụng hợp lí các loại thuốc bảo vệ thực vật.</a:t>
            </a:r>
            <a:endParaRPr lang="vi-VN" sz="3200" b="1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nl-NL" sz="3200">
                <a:latin typeface="Times New Roman" pitchFamily="18" charset="0"/>
                <a:cs typeface="Times New Roman" pitchFamily="18" charset="0"/>
              </a:rPr>
              <a:t>+ Đấu tranh chống sản xuất, sử dụng vũ khí hóa học, vũ khí hạt nhân.</a:t>
            </a:r>
            <a:endParaRPr lang="vi-VN" sz="3200" b="1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nl-NL" sz="3200">
                <a:latin typeface="Times New Roman" pitchFamily="18" charset="0"/>
                <a:cs typeface="Times New Roman" pitchFamily="18" charset="0"/>
              </a:rPr>
              <a:t>+ Hạn chế kết hôn giữa những người có nguy </a:t>
            </a:r>
            <a:endParaRPr lang="vi-VN" sz="3200" b="1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nl-NL" sz="3200">
                <a:latin typeface="Times New Roman" pitchFamily="18" charset="0"/>
                <a:cs typeface="Times New Roman" pitchFamily="18" charset="0"/>
              </a:rPr>
              <a:t>cơ mang gen gây bệnh, tật di truyền hoặc hạn chế sinh con của </a:t>
            </a:r>
            <a:r>
              <a:rPr lang="nl-NL" sz="3200">
                <a:latin typeface="Times New Roman" pitchFamily="18" charset="0"/>
                <a:cs typeface="Times New Roman" pitchFamily="18" charset="0"/>
              </a:rPr>
              <a:t>các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3200" smtClean="0">
                <a:latin typeface="Times New Roman" pitchFamily="18" charset="0"/>
                <a:cs typeface="Times New Roman" pitchFamily="18" charset="0"/>
              </a:rPr>
              <a:t>cặp </a:t>
            </a:r>
            <a:r>
              <a:rPr lang="nl-NL" sz="3200">
                <a:latin typeface="Times New Roman" pitchFamily="18" charset="0"/>
                <a:cs typeface="Times New Roman" pitchFamily="18" charset="0"/>
              </a:rPr>
              <a:t>vợ chồng nói trên.</a:t>
            </a:r>
            <a:endParaRPr lang="vi-VN" sz="32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648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388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</cp:lastModifiedBy>
  <cp:revision>16</cp:revision>
  <dcterms:created xsi:type="dcterms:W3CDTF">2021-12-17T13:23:21Z</dcterms:created>
  <dcterms:modified xsi:type="dcterms:W3CDTF">2021-12-17T13:42:19Z</dcterms:modified>
</cp:coreProperties>
</file>