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vi-V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0F60FB-43BA-48C3-A350-60D98F31D5BE}" type="datetimeFigureOut">
              <a:rPr lang="vi-VN" smtClean="0"/>
              <a:t>17/12/2021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982A7-79BD-4A9A-8D92-45BBAA242E3C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6318285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0F60FB-43BA-48C3-A350-60D98F31D5BE}" type="datetimeFigureOut">
              <a:rPr lang="vi-VN" smtClean="0"/>
              <a:t>17/12/2021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982A7-79BD-4A9A-8D92-45BBAA242E3C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2448800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0F60FB-43BA-48C3-A350-60D98F31D5BE}" type="datetimeFigureOut">
              <a:rPr lang="vi-VN" smtClean="0"/>
              <a:t>17/12/2021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982A7-79BD-4A9A-8D92-45BBAA242E3C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3984597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0F60FB-43BA-48C3-A350-60D98F31D5BE}" type="datetimeFigureOut">
              <a:rPr lang="vi-VN" smtClean="0"/>
              <a:t>17/12/2021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982A7-79BD-4A9A-8D92-45BBAA242E3C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6889339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0F60FB-43BA-48C3-A350-60D98F31D5BE}" type="datetimeFigureOut">
              <a:rPr lang="vi-VN" smtClean="0"/>
              <a:t>17/12/2021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982A7-79BD-4A9A-8D92-45BBAA242E3C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9303411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0F60FB-43BA-48C3-A350-60D98F31D5BE}" type="datetimeFigureOut">
              <a:rPr lang="vi-VN" smtClean="0"/>
              <a:t>17/12/2021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982A7-79BD-4A9A-8D92-45BBAA242E3C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1809076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0F60FB-43BA-48C3-A350-60D98F31D5BE}" type="datetimeFigureOut">
              <a:rPr lang="vi-VN" smtClean="0"/>
              <a:t>17/12/2021</a:t>
            </a:fld>
            <a:endParaRPr lang="vi-V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982A7-79BD-4A9A-8D92-45BBAA242E3C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6999633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0F60FB-43BA-48C3-A350-60D98F31D5BE}" type="datetimeFigureOut">
              <a:rPr lang="vi-VN" smtClean="0"/>
              <a:t>17/12/2021</a:t>
            </a:fld>
            <a:endParaRPr lang="vi-V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982A7-79BD-4A9A-8D92-45BBAA242E3C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0872599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0F60FB-43BA-48C3-A350-60D98F31D5BE}" type="datetimeFigureOut">
              <a:rPr lang="vi-VN" smtClean="0"/>
              <a:t>17/12/2021</a:t>
            </a:fld>
            <a:endParaRPr lang="vi-V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982A7-79BD-4A9A-8D92-45BBAA242E3C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7064867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0F60FB-43BA-48C3-A350-60D98F31D5BE}" type="datetimeFigureOut">
              <a:rPr lang="vi-VN" smtClean="0"/>
              <a:t>17/12/2021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982A7-79BD-4A9A-8D92-45BBAA242E3C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4974491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0F60FB-43BA-48C3-A350-60D98F31D5BE}" type="datetimeFigureOut">
              <a:rPr lang="vi-VN" smtClean="0"/>
              <a:t>17/12/2021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982A7-79BD-4A9A-8D92-45BBAA242E3C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4956569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0F60FB-43BA-48C3-A350-60D98F31D5BE}" type="datetimeFigureOut">
              <a:rPr lang="vi-VN" smtClean="0"/>
              <a:t>17/12/2021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A982A7-79BD-4A9A-8D92-45BBAA242E3C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9071728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700808"/>
            <a:ext cx="9175335" cy="252028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vi-VN"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4" name="TextBox 4"/>
          <p:cNvSpPr txBox="1">
            <a:spLocks noChangeArrowheads="1"/>
          </p:cNvSpPr>
          <p:nvPr/>
        </p:nvSpPr>
        <p:spPr bwMode="auto">
          <a:xfrm>
            <a:off x="-43874" y="764704"/>
            <a:ext cx="91440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sz="2800" b="1" cap="all">
                <a:ln w="0"/>
                <a:solidFill>
                  <a:srgbClr val="00B050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CHƯƠNG </a:t>
            </a:r>
            <a:r>
              <a:rPr lang="en-US" sz="2800" b="1" cap="all" smtClean="0">
                <a:ln w="0"/>
                <a:solidFill>
                  <a:srgbClr val="00B050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v   di truyền học người</a:t>
            </a:r>
            <a:endParaRPr lang="vi-VN" sz="2800" b="1" cap="all">
              <a:ln w="0"/>
              <a:solidFill>
                <a:srgbClr val="00B050"/>
              </a:solidFill>
              <a:effectLst>
                <a:reflection blurRad="12700" stA="50000" endPos="50000" dist="5000" dir="5400000" sy="-100000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49183" y="1988840"/>
            <a:ext cx="8301755" cy="1938992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b="1" smtClean="0">
                <a:ln w="11430"/>
                <a:solidFill>
                  <a:schemeClr val="tx2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Bài </a:t>
            </a:r>
            <a:r>
              <a:rPr lang="en-US" sz="4000" b="1" smtClean="0">
                <a:ln w="11430"/>
                <a:solidFill>
                  <a:schemeClr val="tx2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29</a:t>
            </a:r>
            <a:endParaRPr lang="en-US" sz="4000" b="1" smtClean="0">
              <a:ln w="11430"/>
              <a:solidFill>
                <a:schemeClr val="tx2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b="1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BỆNH VÀ TẬT DI TRUYỀN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b="1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Ở NGƯỜI</a:t>
            </a:r>
            <a:endParaRPr lang="en-US" sz="4000" b="1" smtClean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79225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20813" y="397343"/>
            <a:ext cx="845316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just" eaLnBrk="1" hangingPunct="1"/>
            <a:r>
              <a:rPr lang="en-US" sz="28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I. </a:t>
            </a:r>
            <a:r>
              <a:rPr lang="en-US" sz="28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Một vài bệnh di truyền ở người</a:t>
            </a:r>
            <a:endParaRPr lang="vi-VN" sz="28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237558" y="0"/>
            <a:ext cx="5430786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Bài </a:t>
            </a:r>
            <a:r>
              <a:rPr lang="en-US" sz="200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29. Bệnh và tật di truyền ở người</a:t>
            </a:r>
            <a:endParaRPr lang="vi-VN" sz="200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14814183"/>
              </p:ext>
            </p:extLst>
          </p:nvPr>
        </p:nvGraphicFramePr>
        <p:xfrm>
          <a:off x="251520" y="956300"/>
          <a:ext cx="8784976" cy="513532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{5940675A-B579-460E-94D1-54222C63F5DA}</a:tableStyleId>
              </a:tblPr>
              <a:tblGrid>
                <a:gridCol w="1656184"/>
                <a:gridCol w="2807172"/>
                <a:gridCol w="4321620"/>
              </a:tblGrid>
              <a:tr h="69992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24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Tên bệnh</a:t>
                      </a:r>
                      <a:endParaRPr lang="vi-VN" sz="2400" b="1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24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Đặc điểm di truyền</a:t>
                      </a:r>
                      <a:endParaRPr lang="vi-VN" sz="2400" b="1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24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Biểu hiện bên ngoài</a:t>
                      </a:r>
                      <a:endParaRPr lang="vi-VN" sz="2400" b="1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121675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1. Bệnh Đao</a:t>
                      </a:r>
                      <a:endParaRPr lang="vi-VN" sz="2400" b="1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nl-NL" sz="2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 Cặp NST số 21 có 3 NST</a:t>
                      </a:r>
                      <a:endParaRPr lang="vi-VN" sz="2400" b="1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nl-NL" sz="2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 Bé, lùn, cổ rụt, má phệ, miệng hơi há, lưỡi hơi thè ra, mắt hơi sâu và 1 mí, ngón tay ngắn</a:t>
                      </a:r>
                      <a:r>
                        <a:rPr lang="nl-NL" sz="2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nl-NL" sz="240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trí</a:t>
                      </a:r>
                      <a:r>
                        <a:rPr lang="nl-NL" sz="2400" baseline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tuệ kém phát triển</a:t>
                      </a:r>
                      <a:r>
                        <a:rPr lang="nl-NL" sz="240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nl-NL" sz="2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không có con.</a:t>
                      </a:r>
                      <a:endParaRPr lang="vi-VN" sz="2400" b="1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93290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2. Bệnh Tơcnơ</a:t>
                      </a:r>
                      <a:endParaRPr lang="vi-VN" sz="2400" b="1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nl-NL" sz="2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 Cặp NST số 23 ở nữ chỉ có 1 NST (X)</a:t>
                      </a:r>
                      <a:endParaRPr lang="vi-VN" sz="2400" b="1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nl-NL" sz="2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 Lùn, cổ ngắn, là nữ</a:t>
                      </a:r>
                      <a:endParaRPr lang="vi-VN" sz="24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nl-NL" sz="2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 Tuyến vú không phát triển, mất trí, không có con.</a:t>
                      </a:r>
                      <a:endParaRPr lang="vi-VN" sz="2400" b="1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77779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3. Bệnh bạch tạng</a:t>
                      </a:r>
                      <a:endParaRPr lang="vi-VN" sz="2400" b="1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nl-NL" sz="2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 Đột biến gen lặn</a:t>
                      </a:r>
                      <a:endParaRPr lang="vi-VN" sz="2400" b="1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nl-NL" sz="2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 Da và tóc màu tóc trắng.</a:t>
                      </a:r>
                      <a:endParaRPr lang="vi-VN" sz="24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nl-NL" sz="2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 Mắt hồng</a:t>
                      </a:r>
                      <a:endParaRPr lang="vi-VN" sz="2400" b="1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83467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4. Bệnh câm điếc bẩm sinh</a:t>
                      </a:r>
                      <a:endParaRPr lang="vi-VN" sz="2400" b="1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nl-NL" sz="2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 Đột biến gen lặn</a:t>
                      </a:r>
                      <a:endParaRPr lang="vi-VN" sz="2400" b="1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nl-NL" sz="2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 Câm điếc bẩm sinh.</a:t>
                      </a:r>
                      <a:endParaRPr lang="vi-VN" sz="2400" b="1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54963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20021" y="400110"/>
            <a:ext cx="845316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just" eaLnBrk="1" hangingPunct="1"/>
            <a:r>
              <a:rPr lang="en-US" sz="28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I. </a:t>
            </a:r>
            <a:r>
              <a:rPr lang="en-US" sz="28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Một số tật di truyền ở người</a:t>
            </a:r>
            <a:endParaRPr lang="vi-VN" sz="28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237558" y="0"/>
            <a:ext cx="5430786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Bài </a:t>
            </a:r>
            <a:r>
              <a:rPr lang="en-US" sz="200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29. Bệnh và tật di truyền ở người</a:t>
            </a:r>
            <a:endParaRPr lang="vi-VN" sz="200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27217" y="1052736"/>
            <a:ext cx="842493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200" smtClean="0">
                <a:latin typeface="Times New Roman" pitchFamily="18" charset="0"/>
                <a:cs typeface="Times New Roman" pitchFamily="18" charset="0"/>
              </a:rPr>
              <a:t>Đột biến nhiễm sắc thể và đột biến gen gây ra các dị tật bẩm sinh ở người.</a:t>
            </a:r>
            <a:endParaRPr lang="vi-VN" sz="32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10271" y="2391271"/>
            <a:ext cx="856526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*Tham khảo một số hình ảnh trong SGK.</a:t>
            </a:r>
            <a:endParaRPr lang="vi-VN" sz="2400" i="1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85530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20020" y="400110"/>
            <a:ext cx="9123979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just" eaLnBrk="1" hangingPunct="1"/>
            <a:r>
              <a:rPr lang="en-US" sz="28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III. Các biện pháp hạn chế phát sinh tật, bệnh di truyền</a:t>
            </a:r>
            <a:endParaRPr lang="vi-VN" sz="28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237558" y="0"/>
            <a:ext cx="5430786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Bài </a:t>
            </a:r>
            <a:r>
              <a:rPr lang="en-US" sz="200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29. Bệnh và tật di truyền ở người</a:t>
            </a:r>
            <a:endParaRPr lang="vi-VN" sz="200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89521" y="1000983"/>
            <a:ext cx="8784976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buFont typeface="Arial" pitchFamily="34" charset="0"/>
              <a:buChar char="•"/>
            </a:pPr>
            <a:r>
              <a:rPr lang="nl-NL" sz="3200" b="1" i="1" smtClean="0">
                <a:latin typeface="Times New Roman" pitchFamily="18" charset="0"/>
                <a:cs typeface="Times New Roman" pitchFamily="18" charset="0"/>
              </a:rPr>
              <a:t>Nguyên </a:t>
            </a:r>
            <a:r>
              <a:rPr lang="nl-NL" sz="3200" b="1" i="1">
                <a:latin typeface="Times New Roman" pitchFamily="18" charset="0"/>
                <a:cs typeface="Times New Roman" pitchFamily="18" charset="0"/>
              </a:rPr>
              <a:t>nhân:</a:t>
            </a:r>
            <a:endParaRPr lang="vi-VN" sz="3200" b="1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nl-NL" sz="3200">
                <a:latin typeface="Times New Roman" pitchFamily="18" charset="0"/>
                <a:cs typeface="Times New Roman" pitchFamily="18" charset="0"/>
              </a:rPr>
              <a:t>+ Do các tác nhân vật lí, hóa học trong tự nhiên.</a:t>
            </a:r>
            <a:endParaRPr lang="vi-VN" sz="3200" b="1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nl-NL" sz="3200">
                <a:latin typeface="Times New Roman" pitchFamily="18" charset="0"/>
                <a:cs typeface="Times New Roman" pitchFamily="18" charset="0"/>
              </a:rPr>
              <a:t>+ Do ô nhiễm môi trường.</a:t>
            </a:r>
            <a:endParaRPr lang="vi-VN" sz="3200" b="1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nl-NL" sz="3200">
                <a:latin typeface="Times New Roman" pitchFamily="18" charset="0"/>
                <a:cs typeface="Times New Roman" pitchFamily="18" charset="0"/>
              </a:rPr>
              <a:t>+ Do rối loạn trao đổi chất nội </a:t>
            </a:r>
            <a:r>
              <a:rPr lang="nl-NL" sz="3200">
                <a:latin typeface="Times New Roman" pitchFamily="18" charset="0"/>
                <a:cs typeface="Times New Roman" pitchFamily="18" charset="0"/>
              </a:rPr>
              <a:t>bào</a:t>
            </a:r>
            <a:r>
              <a:rPr lang="nl-NL" sz="320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vi-VN" sz="3200" b="1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26866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20020" y="400110"/>
            <a:ext cx="9123979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just" eaLnBrk="1" hangingPunct="1"/>
            <a:r>
              <a:rPr lang="en-US" sz="28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III. Các biện pháp hạn chế phát sinh tật, bệnh di truyền</a:t>
            </a:r>
            <a:endParaRPr lang="vi-VN" sz="28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237558" y="0"/>
            <a:ext cx="5430786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Bài </a:t>
            </a:r>
            <a:r>
              <a:rPr lang="en-US" sz="200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29. Bệnh và tật di truyền ở người</a:t>
            </a:r>
            <a:endParaRPr lang="vi-VN" sz="200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97533" y="1139261"/>
            <a:ext cx="8568952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buFont typeface="Arial" pitchFamily="34" charset="0"/>
              <a:buChar char="•"/>
            </a:pPr>
            <a:r>
              <a:rPr lang="nl-NL" sz="3200" b="1" i="1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nl-NL" sz="3200" b="1" i="1">
                <a:latin typeface="Times New Roman" pitchFamily="18" charset="0"/>
                <a:cs typeface="Times New Roman" pitchFamily="18" charset="0"/>
              </a:rPr>
              <a:t>Biện pháp hạn chế:</a:t>
            </a:r>
            <a:endParaRPr lang="vi-VN" sz="3200" b="1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nl-NL" sz="3200">
                <a:latin typeface="Times New Roman" pitchFamily="18" charset="0"/>
                <a:cs typeface="Times New Roman" pitchFamily="18" charset="0"/>
              </a:rPr>
              <a:t>+ Hạn chế các hoạt động gây ô nhiễm môi trường.</a:t>
            </a:r>
            <a:endParaRPr lang="vi-VN" sz="3200" b="1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nl-NL" sz="3200">
                <a:latin typeface="Times New Roman" pitchFamily="18" charset="0"/>
                <a:cs typeface="Times New Roman" pitchFamily="18" charset="0"/>
              </a:rPr>
              <a:t>+ Sử dụng hợp lí các loại thuốc bảo vệ thực vật.</a:t>
            </a:r>
            <a:endParaRPr lang="vi-VN" sz="3200" b="1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nl-NL" sz="3200">
                <a:latin typeface="Times New Roman" pitchFamily="18" charset="0"/>
                <a:cs typeface="Times New Roman" pitchFamily="18" charset="0"/>
              </a:rPr>
              <a:t>+ Đấu tranh chống sản xuất, sử dụng vũ khí hóa học, vũ khí hạt nhân.</a:t>
            </a:r>
            <a:endParaRPr lang="vi-VN" sz="3200" b="1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nl-NL" sz="3200">
                <a:latin typeface="Times New Roman" pitchFamily="18" charset="0"/>
                <a:cs typeface="Times New Roman" pitchFamily="18" charset="0"/>
              </a:rPr>
              <a:t>+ Hạn chế kết hôn giữa những người có nguy </a:t>
            </a:r>
            <a:endParaRPr lang="vi-VN" sz="3200" b="1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nl-NL" sz="3200">
                <a:latin typeface="Times New Roman" pitchFamily="18" charset="0"/>
                <a:cs typeface="Times New Roman" pitchFamily="18" charset="0"/>
              </a:rPr>
              <a:t>cơ mang gen gây bệnh, tật di truyền hoặc hạn chế sinh con của </a:t>
            </a:r>
            <a:r>
              <a:rPr lang="nl-NL" sz="3200">
                <a:latin typeface="Times New Roman" pitchFamily="18" charset="0"/>
                <a:cs typeface="Times New Roman" pitchFamily="18" charset="0"/>
              </a:rPr>
              <a:t>các </a:t>
            </a:r>
            <a:r>
              <a:rPr lang="en-US" sz="3200" b="1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nl-NL" sz="3200" smtClean="0">
                <a:latin typeface="Times New Roman" pitchFamily="18" charset="0"/>
                <a:cs typeface="Times New Roman" pitchFamily="18" charset="0"/>
              </a:rPr>
              <a:t>cặp </a:t>
            </a:r>
            <a:r>
              <a:rPr lang="nl-NL" sz="3200">
                <a:latin typeface="Times New Roman" pitchFamily="18" charset="0"/>
                <a:cs typeface="Times New Roman" pitchFamily="18" charset="0"/>
              </a:rPr>
              <a:t>vợ chồng nói trên.</a:t>
            </a:r>
            <a:endParaRPr lang="vi-VN" sz="320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66485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388</Words>
  <Application>Microsoft Office PowerPoint</Application>
  <PresentationFormat>On-screen Show (4:3)</PresentationFormat>
  <Paragraphs>41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</dc:creator>
  <cp:lastModifiedBy>A</cp:lastModifiedBy>
  <cp:revision>16</cp:revision>
  <dcterms:created xsi:type="dcterms:W3CDTF">2021-12-17T13:23:21Z</dcterms:created>
  <dcterms:modified xsi:type="dcterms:W3CDTF">2021-12-17T13:42:19Z</dcterms:modified>
</cp:coreProperties>
</file>